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81" r:id="rId3"/>
    <p:sldId id="278" r:id="rId4"/>
    <p:sldId id="280" r:id="rId5"/>
    <p:sldId id="279" r:id="rId6"/>
    <p:sldId id="272" r:id="rId7"/>
    <p:sldId id="271" r:id="rId8"/>
    <p:sldId id="270" r:id="rId9"/>
    <p:sldId id="267" r:id="rId10"/>
    <p:sldId id="268" r:id="rId11"/>
    <p:sldId id="265" r:id="rId12"/>
    <p:sldId id="266" r:id="rId13"/>
    <p:sldId id="257" r:id="rId14"/>
    <p:sldId id="260" r:id="rId15"/>
    <p:sldId id="275" r:id="rId16"/>
    <p:sldId id="276" r:id="rId17"/>
    <p:sldId id="269" r:id="rId18"/>
    <p:sldId id="258" r:id="rId19"/>
    <p:sldId id="262" r:id="rId20"/>
    <p:sldId id="261" r:id="rId21"/>
    <p:sldId id="259" r:id="rId22"/>
    <p:sldId id="264" r:id="rId23"/>
    <p:sldId id="263" r:id="rId24"/>
    <p:sldId id="27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903" autoAdjust="0"/>
  </p:normalViewPr>
  <p:slideViewPr>
    <p:cSldViewPr snapToGrid="0">
      <p:cViewPr varScale="1">
        <p:scale>
          <a:sx n="96" d="100"/>
          <a:sy n="96" d="100"/>
        </p:scale>
        <p:origin x="2190" y="8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16.07.2025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a:t>
            </a:r>
            <a:r>
              <a:rPr lang="de-DE" sz="1200"/>
              <a:t>Kontaktwege. Diese </a:t>
            </a:r>
            <a:r>
              <a:rPr lang="de-DE" sz="1200" dirty="0"/>
              <a:t>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sieben Tabellen, die verschiedene Aspekte des Nutzerverhaltens auf der Website abbilden:</a:t>
            </a:r>
          </a:p>
          <a:p>
            <a:endParaRPr lang="de-DE" dirty="0"/>
          </a:p>
          <a:p>
            <a:r>
              <a:rPr lang="de-DE" dirty="0"/>
              <a:t>In </a:t>
            </a:r>
            <a:r>
              <a:rPr lang="de-DE" b="1" dirty="0" err="1"/>
              <a:t>df_landingpage</a:t>
            </a:r>
            <a:r>
              <a:rPr lang="de-DE" dirty="0"/>
              <a:t> sehen wir, welche Seiten an welchem Datum wie oft aufgerufen wurden. Jede Seite hat dabei eine eindeutige </a:t>
            </a:r>
            <a:r>
              <a:rPr lang="de-DE" b="1" dirty="0" err="1"/>
              <a:t>eid</a:t>
            </a:r>
            <a:r>
              <a:rPr lang="de-DE" dirty="0"/>
              <a:t>, also eine Seiten-ID.</a:t>
            </a:r>
          </a:p>
          <a:p>
            <a:endParaRPr lang="de-DE" dirty="0"/>
          </a:p>
          <a:p>
            <a:r>
              <a:rPr lang="de-DE" dirty="0"/>
              <a:t>Die Tabelle </a:t>
            </a:r>
            <a:r>
              <a:rPr lang="de-DE" b="1" dirty="0" err="1"/>
              <a:t>df_user_behaviors</a:t>
            </a:r>
            <a:r>
              <a:rPr lang="de-DE" dirty="0"/>
              <a:t> enthält Metriken zum allgemeinen Verhalten der Nutzer: darunter die Gesamtzahl der Nutzer pro Tag, die durchschnittliche Verweildauer, Seiten pro Sitzung und die Absprungrate.</a:t>
            </a:r>
          </a:p>
          <a:p>
            <a:endParaRPr lang="de-DE" dirty="0"/>
          </a:p>
          <a:p>
            <a:r>
              <a:rPr lang="de-DE" dirty="0"/>
              <a:t>Besonders zentral ist </a:t>
            </a:r>
            <a:r>
              <a:rPr lang="de-DE" b="1" dirty="0" err="1"/>
              <a:t>df_what_did_user_d</a:t>
            </a:r>
            <a:r>
              <a:rPr lang="de-DE" dirty="0"/>
              <a:t>. Hier geht es darum, </a:t>
            </a:r>
            <a:r>
              <a:rPr lang="de-DE" i="1" dirty="0"/>
              <a:t>welche konkreten Aktionen</a:t>
            </a:r>
            <a:r>
              <a:rPr lang="de-DE" dirty="0"/>
              <a:t> Nutzer ausgeführt haben – also z. B. ein Button-Klick oder ein bestimmter Inhalt, den sie sich angesehen haben. Zusätzlich sehen wir, wie viele Nutzer das jeweils getan haben und wie häufig das Ereignis insgesamt ausgelöst wurde.</a:t>
            </a:r>
          </a:p>
          <a:p>
            <a:endParaRPr lang="de-DE" dirty="0"/>
          </a:p>
          <a:p>
            <a:r>
              <a:rPr lang="de-DE" dirty="0"/>
              <a:t>Dann gibt es </a:t>
            </a:r>
            <a:r>
              <a:rPr lang="de-DE" b="1" dirty="0" err="1"/>
              <a:t>df_where_did_they_come_from</a:t>
            </a:r>
            <a:r>
              <a:rPr lang="de-DE" dirty="0"/>
              <a:t> – diese Tabelle zeigt, </a:t>
            </a:r>
            <a:r>
              <a:rPr lang="de-DE" b="1" dirty="0"/>
              <a:t>aus welchen Quellen</a:t>
            </a:r>
            <a:r>
              <a:rPr lang="de-DE" dirty="0"/>
              <a:t> die Sitzungen kamen, etwa direkt oder über externe Seiten, und wie viele Seiten pro Sitzung aufgerufen wurden.</a:t>
            </a:r>
          </a:p>
          <a:p>
            <a:endParaRPr lang="de-DE" dirty="0"/>
          </a:p>
          <a:p>
            <a:r>
              <a:rPr lang="de-DE" dirty="0"/>
              <a:t>Ergänzend dazu zeigt </a:t>
            </a:r>
            <a:r>
              <a:rPr lang="de-DE" b="1" dirty="0" err="1"/>
              <a:t>df_where_new_visitors_come_from</a:t>
            </a:r>
            <a:r>
              <a:rPr lang="de-DE" dirty="0"/>
              <a:t>, woher die </a:t>
            </a:r>
            <a:r>
              <a:rPr lang="de-DE" b="1" dirty="0"/>
              <a:t>neuen Besucher*innen</a:t>
            </a:r>
            <a:r>
              <a:rPr lang="de-DE" dirty="0"/>
              <a:t> stammen – also solche, die vorher noch nie auf der Website waren.</a:t>
            </a:r>
          </a:p>
          <a:p>
            <a:endParaRPr lang="de-DE" dirty="0"/>
          </a:p>
          <a:p>
            <a:r>
              <a:rPr lang="de-DE" dirty="0"/>
              <a:t>Die Tabelle </a:t>
            </a:r>
            <a:r>
              <a:rPr lang="de-DE" b="1" dirty="0" err="1"/>
              <a:t>df_what_devices_used</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r>
              <a:rPr lang="de-DE" dirty="0"/>
              <a:t>Und in </a:t>
            </a:r>
            <a:r>
              <a:rPr lang="de-DE" b="1" dirty="0" err="1"/>
              <a:t>df_who_was_visiting</a:t>
            </a:r>
            <a:r>
              <a:rPr lang="de-DE" dirty="0"/>
              <a:t> wird erfasst, </a:t>
            </a:r>
            <a:r>
              <a:rPr lang="de-DE" b="1" dirty="0"/>
              <a:t>welches Geschlecht</a:t>
            </a:r>
            <a:r>
              <a:rPr lang="de-DE" dirty="0"/>
              <a:t> an einem bestimmten Tag wie häufig vertreten war – aufgeteilt in „</a:t>
            </a:r>
            <a:r>
              <a:rPr lang="de-DE" dirty="0" err="1"/>
              <a:t>female</a:t>
            </a:r>
            <a:r>
              <a:rPr lang="de-DE" dirty="0"/>
              <a:t>“ und „male“.</a:t>
            </a:r>
          </a:p>
          <a:p>
            <a:endParaRPr lang="de-DE" dirty="0"/>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 z. B.:</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Anzahl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Verweildauer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496215" y="1050517"/>
            <a:ext cx="7199569" cy="5380488"/>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108642" y="3336099"/>
            <a:ext cx="7792890" cy="3417118"/>
          </a:xfrm>
          <a:prstGeom prst="rect">
            <a:avLst/>
          </a:prstGeom>
          <a:ln w="3175">
            <a:solidFill>
              <a:schemeClr val="tx1"/>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036735" y="323165"/>
            <a:ext cx="4992303" cy="2797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639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796892" y="3717199"/>
            <a:ext cx="4598215" cy="2981741"/>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663584" y="647156"/>
            <a:ext cx="8864832" cy="2988562"/>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259200" y="3084667"/>
            <a:ext cx="3673599" cy="3385986"/>
          </a:xfrm>
          <a:prstGeom prst="rect">
            <a:avLst/>
          </a:prstGeom>
          <a:effectLst>
            <a:outerShdw blurRad="50800" dist="38100" dir="2700000" algn="tl" rotWithShape="0">
              <a:prstClr val="black">
                <a:alpha val="40000"/>
              </a:prstClr>
            </a:outerShdw>
          </a:effectLst>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112886" y="3084667"/>
            <a:ext cx="3673598" cy="3446915"/>
          </a:xfrm>
          <a:prstGeom prst="rect">
            <a:avLst/>
          </a:prstGeom>
          <a:effectLst>
            <a:outerShdw blurRad="50800" dist="38100" dir="2700000" algn="tl" rotWithShape="0">
              <a:prstClr val="black">
                <a:alpha val="40000"/>
              </a:prstClr>
            </a:outerShdw>
          </a:effectLst>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943099" y="162961"/>
            <a:ext cx="8305801" cy="3852825"/>
          </a:xfrm>
          <a:prstGeom prst="rect">
            <a:avLst/>
          </a:prstGeom>
          <a:effectLst>
            <a:outerShdw blurRad="50800" dist="38100" dir="2700000" algn="tl" rotWithShape="0">
              <a:prstClr val="black">
                <a:alpha val="40000"/>
              </a:prstClr>
            </a:outerShdw>
          </a:effectLst>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319318" y="76329"/>
            <a:ext cx="5613603" cy="3875029"/>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259079" y="76329"/>
            <a:ext cx="5836921" cy="3875029"/>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8A8126C7-92C0-633D-C06F-61CC5B8FC0B7}"/>
              </a:ext>
            </a:extLst>
          </p:cNvPr>
          <p:cNvSpPr txBox="1"/>
          <p:nvPr/>
        </p:nvSpPr>
        <p:spPr>
          <a:xfrm>
            <a:off x="259080" y="4027687"/>
            <a:ext cx="11673842" cy="2677656"/>
          </a:xfrm>
          <a:prstGeom prst="rect">
            <a:avLst/>
          </a:prstGeom>
          <a:noFill/>
          <a:effectLst/>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6917346" y="108528"/>
            <a:ext cx="4984943" cy="3844803"/>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289711" y="108528"/>
            <a:ext cx="4984945" cy="3844803"/>
          </a:xfrm>
          <a:prstGeom prst="rect">
            <a:avLst/>
          </a:prstGeom>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C6BC44C3-9A62-AB4B-2B81-1A4FB4B3112D}"/>
              </a:ext>
            </a:extLst>
          </p:cNvPr>
          <p:cNvSpPr txBox="1"/>
          <p:nvPr/>
        </p:nvSpPr>
        <p:spPr>
          <a:xfrm>
            <a:off x="289711" y="4071816"/>
            <a:ext cx="11669917"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365689" y="464265"/>
            <a:ext cx="1551657" cy="1363578"/>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3102334" y="393825"/>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306309" y="1417766"/>
            <a:ext cx="11579382" cy="47270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9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029" y="844688"/>
            <a:ext cx="8377940" cy="5669280"/>
          </a:xfrm>
          <a:prstGeom prst="rect">
            <a:avLst/>
          </a:prstGeom>
          <a:effectLst>
            <a:outerShdw blurRad="50800" dist="38100" dir="2700000" algn="tl" rotWithShape="0">
              <a:prstClr val="black">
                <a:alpha val="40000"/>
              </a:prstClr>
            </a:outerShdw>
          </a:effectLst>
        </p:spPr>
      </p:pic>
      <p:sp>
        <p:nvSpPr>
          <p:cNvPr id="4" name="Textfeld 3">
            <a:extLst>
              <a:ext uri="{FF2B5EF4-FFF2-40B4-BE49-F238E27FC236}">
                <a16:creationId xmlns:a16="http://schemas.microsoft.com/office/drawing/2014/main" id="{049BD08A-2900-8DE0-767A-ECE14514858E}"/>
              </a:ext>
            </a:extLst>
          </p:cNvPr>
          <p:cNvSpPr txBox="1"/>
          <p:nvPr/>
        </p:nvSpPr>
        <p:spPr>
          <a:xfrm>
            <a:off x="2834054" y="97810"/>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341543" y="2651083"/>
            <a:ext cx="5386814" cy="320882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172017" y="933312"/>
            <a:ext cx="118509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172016" y="3433381"/>
            <a:ext cx="52662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85551" y="395846"/>
            <a:ext cx="4328236" cy="3046988"/>
          </a:xfrm>
          <a:prstGeom prst="rect">
            <a:avLst/>
          </a:prstGeom>
          <a:noFill/>
        </p:spPr>
        <p:txBody>
          <a:bodyPr wrap="none" rtlCol="0">
            <a:spAutoFit/>
          </a:bodyPr>
          <a:lstStyle/>
          <a:p>
            <a:r>
              <a:rPr lang="de-DE" sz="2400" dirty="0"/>
              <a:t>Folie für: </a:t>
            </a:r>
          </a:p>
          <a:p>
            <a:endParaRPr lang="de-DE" sz="2400" dirty="0"/>
          </a:p>
          <a:p>
            <a:r>
              <a:rPr lang="de-DE" sz="2400" dirty="0"/>
              <a:t>Wer sind wir?</a:t>
            </a:r>
            <a:br>
              <a:rPr lang="de-DE" sz="2400" dirty="0"/>
            </a:br>
            <a:r>
              <a:rPr lang="de-DE" sz="2400" dirty="0"/>
              <a:t>Wer ist Redezeit?</a:t>
            </a:r>
            <a:br>
              <a:rPr lang="de-DE" sz="2400" dirty="0"/>
            </a:br>
            <a:r>
              <a:rPr lang="de-DE" sz="2400" dirty="0"/>
              <a:t>Was ist unsere Projekt </a:t>
            </a:r>
          </a:p>
          <a:p>
            <a:r>
              <a:rPr lang="de-DE" sz="2400" dirty="0"/>
              <a:t>und Projekt Ziel?</a:t>
            </a:r>
            <a:br>
              <a:rPr lang="de-DE" sz="2400" dirty="0"/>
            </a:br>
            <a:br>
              <a:rPr lang="de-DE" sz="2400" dirty="0"/>
            </a:br>
            <a:r>
              <a:rPr lang="de-DE" sz="2400" dirty="0"/>
              <a:t>Noch nicht fertig Platz für Ideen</a:t>
            </a: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3"/>
          <a:stretch>
            <a:fillRect/>
          </a:stretch>
        </p:blipFill>
        <p:spPr>
          <a:xfrm>
            <a:off x="5620843" y="234886"/>
            <a:ext cx="6571157" cy="5429222"/>
          </a:xfrm>
          <a:prstGeom prst="rect">
            <a:avLst/>
          </a:prstGeom>
        </p:spPr>
      </p:pic>
      <p:sp>
        <p:nvSpPr>
          <p:cNvPr id="6" name="Textfeld 5">
            <a:extLst>
              <a:ext uri="{FF2B5EF4-FFF2-40B4-BE49-F238E27FC236}">
                <a16:creationId xmlns:a16="http://schemas.microsoft.com/office/drawing/2014/main" id="{A95CB0AF-3C24-71C2-559D-4D36B5BF60BD}"/>
              </a:ext>
            </a:extLst>
          </p:cNvPr>
          <p:cNvSpPr txBox="1"/>
          <p:nvPr/>
        </p:nvSpPr>
        <p:spPr>
          <a:xfrm>
            <a:off x="238337" y="3599832"/>
            <a:ext cx="4556687" cy="2862322"/>
          </a:xfrm>
          <a:prstGeom prst="rect">
            <a:avLst/>
          </a:prstGeom>
          <a:noFill/>
        </p:spPr>
        <p:txBody>
          <a:bodyPr wrap="square">
            <a:spAutoFit/>
          </a:bodyPr>
          <a:lstStyle/>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Extraktion der zugrundeliegenden Daten aus Google </a:t>
            </a:r>
            <a:r>
              <a:rPr lang="de-DE" sz="1800" dirty="0" err="1">
                <a:solidFill>
                  <a:srgbClr val="222222"/>
                </a:solidFill>
              </a:rPr>
              <a:t>Looker</a:t>
            </a:r>
            <a:r>
              <a:rPr lang="de-DE" sz="18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Automatisierung der Datenabrufe und Erstellung wöchentlicher Berichte</a:t>
            </a:r>
            <a:endParaRPr lang="de-DE" sz="1050" dirty="0"/>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38101" y="168134"/>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a:effectLst>
            <a:outerShdw blurRad="50800" dist="38100" dir="2700000" algn="tl" rotWithShape="0">
              <a:prstClr val="black">
                <a:alpha val="40000"/>
              </a:prstClr>
            </a:outerShdw>
          </a:effectLst>
        </p:spPr>
      </p:pic>
      <p:sp>
        <p:nvSpPr>
          <p:cNvPr id="5" name="Textfeld 4">
            <a:extLst>
              <a:ext uri="{FF2B5EF4-FFF2-40B4-BE49-F238E27FC236}">
                <a16:creationId xmlns:a16="http://schemas.microsoft.com/office/drawing/2014/main" id="{AA61C05B-CCBE-A5ED-678C-56468B29EFE2}"/>
              </a:ext>
            </a:extLst>
          </p:cNvPr>
          <p:cNvSpPr txBox="1"/>
          <p:nvPr/>
        </p:nvSpPr>
        <p:spPr>
          <a:xfrm>
            <a:off x="316871" y="1636844"/>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2570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2547210" y="2413313"/>
            <a:ext cx="8456669" cy="315794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feld 3">
            <a:extLst>
              <a:ext uri="{FF2B5EF4-FFF2-40B4-BE49-F238E27FC236}">
                <a16:creationId xmlns:a16="http://schemas.microsoft.com/office/drawing/2014/main" id="{8C31C004-F6F4-3559-8ED8-38EAED02846F}"/>
              </a:ext>
            </a:extLst>
          </p:cNvPr>
          <p:cNvSpPr txBox="1"/>
          <p:nvPr/>
        </p:nvSpPr>
        <p:spPr>
          <a:xfrm>
            <a:off x="257049" y="293440"/>
            <a:ext cx="11262512"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a:effectLst>
            <a:outerShdw blurRad="50800" dist="38100" dir="2700000" algn="tl" rotWithShape="0">
              <a:prstClr val="black">
                <a:alpha val="40000"/>
              </a:prstClr>
            </a:outerShdw>
          </a:effectLst>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6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a:effectLst>
            <a:outerShdw blurRad="50800" dist="38100" dir="2700000" algn="tl" rotWithShape="0">
              <a:prstClr val="black">
                <a:alpha val="40000"/>
              </a:prstClr>
            </a:outerShdw>
          </a:effectLst>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FCE6A3D2-FEC2-A423-1008-00F4BE548938}"/>
              </a:ext>
            </a:extLst>
          </p:cNvPr>
          <p:cNvGraphicFramePr>
            <a:graphicFrameLocks noGrp="1"/>
          </p:cNvGraphicFramePr>
          <p:nvPr>
            <p:extLst>
              <p:ext uri="{D42A27DB-BD31-4B8C-83A1-F6EECF244321}">
                <p14:modId xmlns:p14="http://schemas.microsoft.com/office/powerpoint/2010/main" val="748378420"/>
              </p:ext>
            </p:extLst>
          </p:nvPr>
        </p:nvGraphicFramePr>
        <p:xfrm>
          <a:off x="0" y="1801771"/>
          <a:ext cx="12192000" cy="4351338"/>
        </p:xfrm>
        <a:graphic>
          <a:graphicData uri="http://schemas.openxmlformats.org/drawingml/2006/table">
            <a:tbl>
              <a:tblPr/>
              <a:tblGrid>
                <a:gridCol w="3194480">
                  <a:extLst>
                    <a:ext uri="{9D8B030D-6E8A-4147-A177-3AD203B41FA5}">
                      <a16:colId xmlns:a16="http://schemas.microsoft.com/office/drawing/2014/main" val="4109914887"/>
                    </a:ext>
                  </a:extLst>
                </a:gridCol>
                <a:gridCol w="4255892">
                  <a:extLst>
                    <a:ext uri="{9D8B030D-6E8A-4147-A177-3AD203B41FA5}">
                      <a16:colId xmlns:a16="http://schemas.microsoft.com/office/drawing/2014/main" val="3789654968"/>
                    </a:ext>
                  </a:extLst>
                </a:gridCol>
                <a:gridCol w="4741628">
                  <a:extLst>
                    <a:ext uri="{9D8B030D-6E8A-4147-A177-3AD203B41FA5}">
                      <a16:colId xmlns:a16="http://schemas.microsoft.com/office/drawing/2014/main" val="3363187196"/>
                    </a:ext>
                  </a:extLst>
                </a:gridCol>
              </a:tblGrid>
              <a:tr h="328403">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308324868"/>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255917688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23783181"/>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932340620"/>
                  </a:ext>
                </a:extLst>
              </a:tr>
              <a:tr h="574705">
                <a:tc>
                  <a:txBody>
                    <a:bodyPr/>
                    <a:lstStyle/>
                    <a:p>
                      <a:pPr>
                        <a:buNone/>
                      </a:pPr>
                      <a:endParaRPr lang="en-US"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07906340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88982070"/>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2664772845"/>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105881051"/>
                  </a:ext>
                </a:extLst>
              </a:tr>
            </a:tbl>
          </a:graphicData>
        </a:graphic>
      </p:graphicFrame>
      <p:sp>
        <p:nvSpPr>
          <p:cNvPr id="3" name="Textfeld 2">
            <a:extLst>
              <a:ext uri="{FF2B5EF4-FFF2-40B4-BE49-F238E27FC236}">
                <a16:creationId xmlns:a16="http://schemas.microsoft.com/office/drawing/2014/main" id="{FDEAC945-CEFE-BFEB-7AA8-031A1981733D}"/>
              </a:ext>
            </a:extLst>
          </p:cNvPr>
          <p:cNvSpPr txBox="1"/>
          <p:nvPr/>
        </p:nvSpPr>
        <p:spPr>
          <a:xfrm>
            <a:off x="4802215" y="316671"/>
            <a:ext cx="2587568" cy="523220"/>
          </a:xfrm>
          <a:prstGeom prst="rect">
            <a:avLst/>
          </a:prstGeom>
          <a:noFill/>
        </p:spPr>
        <p:txBody>
          <a:bodyPr wrap="none" rtlCol="0">
            <a:spAutoFit/>
          </a:bodyPr>
          <a:lstStyle/>
          <a:p>
            <a:r>
              <a:rPr lang="de-DE" sz="2800" dirty="0"/>
              <a:t>Datenübersicht</a:t>
            </a:r>
          </a:p>
        </p:txBody>
      </p:sp>
      <p:pic>
        <p:nvPicPr>
          <p:cNvPr id="5" name="Grafik 4">
            <a:extLst>
              <a:ext uri="{FF2B5EF4-FFF2-40B4-BE49-F238E27FC236}">
                <a16:creationId xmlns:a16="http://schemas.microsoft.com/office/drawing/2014/main" id="{83E16E68-A8E1-8614-7A2E-6C82E474C3EC}"/>
              </a:ext>
            </a:extLst>
          </p:cNvPr>
          <p:cNvPicPr>
            <a:picLocks noChangeAspect="1"/>
          </p:cNvPicPr>
          <p:nvPr/>
        </p:nvPicPr>
        <p:blipFill>
          <a:blip r:embed="rId3"/>
          <a:stretch>
            <a:fillRect/>
          </a:stretch>
        </p:blipFill>
        <p:spPr>
          <a:xfrm>
            <a:off x="1779635" y="1053562"/>
            <a:ext cx="8632729" cy="54877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630465" y="1116556"/>
            <a:ext cx="6931070" cy="544570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393825" y="166611"/>
            <a:ext cx="11404350"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479280" y="1423143"/>
            <a:ext cx="6079170" cy="5215126"/>
          </a:xfrm>
          <a:prstGeom prst="rect">
            <a:avLst/>
          </a:prstGeom>
          <a:effectLst>
            <a:outerShdw blurRad="50800" dist="38100" dir="2700000" algn="tl" rotWithShape="0">
              <a:prstClr val="black">
                <a:alpha val="40000"/>
              </a:prstClr>
            </a:outerShdw>
          </a:effectLst>
        </p:spPr>
      </p:pic>
      <p:sp>
        <p:nvSpPr>
          <p:cNvPr id="9" name="Textfeld 8">
            <a:extLst>
              <a:ext uri="{FF2B5EF4-FFF2-40B4-BE49-F238E27FC236}">
                <a16:creationId xmlns:a16="http://schemas.microsoft.com/office/drawing/2014/main" id="{E4410A7A-B68C-7F7C-6659-655701F3B44B}"/>
              </a:ext>
            </a:extLst>
          </p:cNvPr>
          <p:cNvSpPr txBox="1"/>
          <p:nvPr/>
        </p:nvSpPr>
        <p:spPr>
          <a:xfrm>
            <a:off x="4538542"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Verweildauer (Sekunden)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Verweildauer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4632</Words>
  <Application>Microsoft Office PowerPoint</Application>
  <PresentationFormat>Breitbild</PresentationFormat>
  <Paragraphs>397</Paragraphs>
  <Slides>24</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Scraper App code</vt:lpstr>
      <vt:lpstr>Scraping</vt:lpstr>
      <vt:lpstr>App.py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Michael Matthiesen</cp:lastModifiedBy>
  <cp:revision>10</cp:revision>
  <dcterms:created xsi:type="dcterms:W3CDTF">2025-07-14T00:15:22Z</dcterms:created>
  <dcterms:modified xsi:type="dcterms:W3CDTF">2025-07-16T08:36:26Z</dcterms:modified>
</cp:coreProperties>
</file>